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5" r:id="rId2"/>
    <p:sldId id="316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11" autoAdjust="0"/>
    <p:restoredTop sz="89011" autoAdjust="0"/>
  </p:normalViewPr>
  <p:slideViewPr>
    <p:cSldViewPr>
      <p:cViewPr varScale="1">
        <p:scale>
          <a:sx n="70" d="100"/>
          <a:sy n="70" d="100"/>
        </p:scale>
        <p:origin x="-17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4E4B10C-F5C7-4FA7-AB46-19A68D5348E3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B42D254-DAA4-47E1-8C94-909405496B7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98007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itchFamily="34" charset="0"/>
              <a:buNone/>
            </a:pPr>
            <a:r>
              <a:rPr lang="en-ZA" dirty="0" smtClean="0"/>
              <a:t>FIGURE 1: Screen-and-treat</a:t>
            </a:r>
            <a:r>
              <a:rPr lang="en-ZA" baseline="0" dirty="0" smtClean="0"/>
              <a:t> algorithm for ART-naïve adult patients with CD4+ T-lymphocyte count &lt;100 cells/µl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2D254-DAA4-47E1-8C94-909405496B77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20776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FIGURE 2</a:t>
            </a:r>
            <a:r>
              <a:rPr lang="en-ZA" smtClean="0"/>
              <a:t>: Laboratory</a:t>
            </a:r>
            <a:r>
              <a:rPr lang="en-ZA" baseline="0" smtClean="0"/>
              <a:t> p</a:t>
            </a:r>
            <a:r>
              <a:rPr lang="en-ZA" smtClean="0"/>
              <a:t>rocedure</a:t>
            </a:r>
            <a:r>
              <a:rPr lang="en-ZA" baseline="0" smtClean="0"/>
              <a:t> </a:t>
            </a:r>
            <a:r>
              <a:rPr lang="en-ZA" baseline="0" dirty="0" smtClean="0"/>
              <a:t>to set up and read the cryptococcal antigen lateral flow assay (</a:t>
            </a:r>
            <a:r>
              <a:rPr lang="en-ZA" baseline="0" dirty="0" err="1" smtClean="0"/>
              <a:t>Immuno-Mycologics</a:t>
            </a:r>
            <a:r>
              <a:rPr lang="en-ZA" baseline="0" dirty="0" smtClean="0"/>
              <a:t>, Norman, OK)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2D254-DAA4-47E1-8C94-909405496B77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5773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817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987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9882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E153876-24A6-443C-99DA-131B6624CC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53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483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7069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6525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976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77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158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5666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711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6CF7B-223C-483E-8D95-C296A6777BFD}" type="datetimeFigureOut">
              <a:rPr lang="en-ZA" smtClean="0"/>
              <a:t>2013/05/10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2BA14-F7C6-486B-8A44-5A5E0A57B16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675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385887" y="337899"/>
            <a:ext cx="3533776" cy="587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ZA" sz="1400" b="1" dirty="0">
                <a:latin typeface="Calibri"/>
                <a:ea typeface="MS Mincho"/>
                <a:cs typeface="Times New Roman"/>
              </a:rPr>
              <a:t>C</a:t>
            </a:r>
            <a:r>
              <a:rPr lang="en-ZA" sz="1400" b="1" kern="1200" dirty="0" smtClean="0">
                <a:effectLst/>
                <a:latin typeface="Calibri"/>
                <a:ea typeface="MS Mincho"/>
                <a:cs typeface="Times New Roman"/>
              </a:rPr>
              <a:t>ryptococcal </a:t>
            </a:r>
            <a:r>
              <a:rPr lang="en-ZA" sz="1400" b="1" kern="1200" dirty="0">
                <a:effectLst/>
                <a:latin typeface="Calibri"/>
                <a:ea typeface="MS Mincho"/>
                <a:cs typeface="Times New Roman"/>
              </a:rPr>
              <a:t>antigen </a:t>
            </a:r>
            <a:r>
              <a:rPr lang="en-ZA" sz="1400" b="1" kern="1200" dirty="0" smtClean="0">
                <a:effectLst/>
                <a:latin typeface="Calibri"/>
                <a:ea typeface="MS Mincho"/>
                <a:cs typeface="Times New Roman"/>
              </a:rPr>
              <a:t>screening when </a:t>
            </a:r>
            <a:endParaRPr lang="en-ZA" sz="1100" dirty="0">
              <a:effectLst/>
              <a:latin typeface="Calibri"/>
              <a:ea typeface="MS Mincho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ZA" sz="1400" b="1" kern="1200" dirty="0" smtClean="0">
                <a:effectLst/>
                <a:latin typeface="Calibri"/>
                <a:ea typeface="MS Mincho"/>
                <a:cs typeface="Times New Roman"/>
              </a:rPr>
              <a:t>CD4+ T-lymphocyte count </a:t>
            </a:r>
            <a:r>
              <a:rPr lang="en-ZA" sz="1400" b="1" kern="1200" dirty="0">
                <a:effectLst/>
                <a:latin typeface="Calibri"/>
                <a:ea typeface="MS Mincho"/>
                <a:cs typeface="Times New Roman"/>
              </a:rPr>
              <a:t>&lt;</a:t>
            </a:r>
            <a:r>
              <a:rPr lang="en-ZA" sz="1400" b="1" kern="1200" dirty="0" smtClean="0">
                <a:effectLst/>
                <a:latin typeface="Calibri"/>
                <a:ea typeface="MS Mincho"/>
                <a:cs typeface="Times New Roman"/>
              </a:rPr>
              <a:t>100 cells/µl</a:t>
            </a:r>
            <a:endParaRPr lang="en-ZA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95964" y="345440"/>
            <a:ext cx="1447800" cy="5740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en-ZA" sz="1400" b="1" kern="1200">
                <a:solidFill>
                  <a:srgbClr val="000000"/>
                </a:solidFill>
                <a:effectLst/>
                <a:cs typeface="Times New Roman"/>
              </a:rPr>
              <a:t>Initiate ART </a:t>
            </a:r>
            <a:endParaRPr lang="en-ZA">
              <a:effectLst/>
            </a:endParaRPr>
          </a:p>
          <a:p>
            <a:pPr algn="ctr"/>
            <a:r>
              <a:rPr lang="en-ZA" sz="1400" i="1" kern="1200">
                <a:solidFill>
                  <a:srgbClr val="000000"/>
                </a:solidFill>
                <a:effectLst/>
                <a:cs typeface="Times New Roman"/>
              </a:rPr>
              <a:t>No fluconazole</a:t>
            </a:r>
            <a:endParaRPr lang="en-ZA">
              <a:effectLst/>
            </a:endParaRPr>
          </a:p>
        </p:txBody>
      </p:sp>
      <p:cxnSp>
        <p:nvCxnSpPr>
          <p:cNvPr id="4" name="Straight Arrow Connector 2"/>
          <p:cNvCxnSpPr>
            <a:cxnSpLocks/>
            <a:stCxn id="2" idx="3"/>
            <a:endCxn id="3" idx="1"/>
          </p:cNvCxnSpPr>
          <p:nvPr/>
        </p:nvCxnSpPr>
        <p:spPr bwMode="auto">
          <a:xfrm>
            <a:off x="4919663" y="631826"/>
            <a:ext cx="876301" cy="634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 Box 17"/>
          <p:cNvSpPr txBox="1">
            <a:spLocks/>
          </p:cNvSpPr>
          <p:nvPr/>
        </p:nvSpPr>
        <p:spPr bwMode="auto">
          <a:xfrm>
            <a:off x="5805488" y="3431222"/>
            <a:ext cx="2876550" cy="53403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114300">
              <a:lnSpc>
                <a:spcPct val="115000"/>
              </a:lnSpc>
              <a:spcAft>
                <a:spcPts val="1000"/>
              </a:spcAft>
            </a:pPr>
            <a:r>
              <a:rPr lang="en-GB" sz="1200" b="1" baseline="30000" dirty="0">
                <a:effectLst/>
                <a:latin typeface="Calibri"/>
                <a:ea typeface="MS Mincho"/>
                <a:cs typeface="Times New Roman"/>
              </a:rPr>
              <a:t>§</a:t>
            </a:r>
            <a:r>
              <a:rPr lang="en-ZA" sz="1200" kern="1200" dirty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A lumbar puncture may be considered if available.</a:t>
            </a:r>
            <a:endParaRPr lang="en-ZA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6" name="Text Box 7"/>
          <p:cNvSpPr txBox="1">
            <a:spLocks/>
          </p:cNvSpPr>
          <p:nvPr/>
        </p:nvSpPr>
        <p:spPr bwMode="auto">
          <a:xfrm>
            <a:off x="5804853" y="2453987"/>
            <a:ext cx="2875915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ctr" anchorCtr="0" upright="1">
            <a:spAutoFit/>
          </a:bodyPr>
          <a:lstStyle/>
          <a:p>
            <a:r>
              <a:rPr lang="en-ZA" sz="1200" b="1" kern="1200" baseline="30000" dirty="0" smtClean="0">
                <a:solidFill>
                  <a:srgbClr val="000000"/>
                </a:solidFill>
                <a:effectLst/>
                <a:cs typeface="Times New Roman"/>
              </a:rPr>
              <a:t>†</a:t>
            </a:r>
            <a:r>
              <a:rPr lang="en-ZA" sz="1200" b="1" dirty="0">
                <a:solidFill>
                  <a:srgbClr val="000000"/>
                </a:solidFill>
                <a:cs typeface="Times New Roman"/>
              </a:rPr>
              <a:t>S</a:t>
            </a:r>
            <a:r>
              <a:rPr lang="en-ZA" sz="1200" b="1" kern="1200" dirty="0" smtClean="0">
                <a:solidFill>
                  <a:srgbClr val="000000"/>
                </a:solidFill>
                <a:effectLst/>
                <a:cs typeface="Times New Roman"/>
              </a:rPr>
              <a:t>pecial situations include</a:t>
            </a:r>
            <a:r>
              <a:rPr lang="en-ZA" sz="1200" b="1" kern="1200" dirty="0">
                <a:solidFill>
                  <a:srgbClr val="000000"/>
                </a:solidFill>
                <a:effectLst/>
                <a:cs typeface="Times New Roman"/>
              </a:rPr>
              <a:t>:</a:t>
            </a:r>
            <a:endParaRPr lang="en-ZA" dirty="0">
              <a:effectLst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en-ZA" sz="1200" kern="1200" dirty="0" smtClean="0">
                <a:solidFill>
                  <a:srgbClr val="000000"/>
                </a:solidFill>
                <a:effectLst/>
                <a:cs typeface="Times New Roman"/>
              </a:rPr>
              <a:t>Prior cryptococcal </a:t>
            </a:r>
            <a:r>
              <a:rPr lang="en-ZA" sz="1200" kern="1200" dirty="0">
                <a:solidFill>
                  <a:srgbClr val="000000"/>
                </a:solidFill>
                <a:effectLst/>
                <a:cs typeface="Times New Roman"/>
              </a:rPr>
              <a:t>meningitis</a:t>
            </a:r>
            <a:endParaRPr lang="en-ZA" dirty="0">
              <a:effectLst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en-ZA" sz="1200" kern="1200" dirty="0">
                <a:solidFill>
                  <a:srgbClr val="000000"/>
                </a:solidFill>
                <a:effectLst/>
                <a:cs typeface="Times New Roman"/>
              </a:rPr>
              <a:t>Pregnancy or breastfeeding mothers</a:t>
            </a:r>
            <a:endParaRPr lang="en-ZA" dirty="0">
              <a:effectLst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en-ZA" sz="1200" dirty="0" smtClean="0">
                <a:cs typeface="Times New Roman"/>
              </a:rPr>
              <a:t>Clinical l</a:t>
            </a:r>
            <a:r>
              <a:rPr lang="en-ZA" sz="1200" kern="1200" dirty="0" smtClean="0">
                <a:effectLst/>
                <a:cs typeface="Times New Roman"/>
              </a:rPr>
              <a:t>iver disease</a:t>
            </a:r>
            <a:endParaRPr lang="en-ZA" dirty="0">
              <a:effectLst/>
            </a:endParaRPr>
          </a:p>
        </p:txBody>
      </p:sp>
      <p:sp>
        <p:nvSpPr>
          <p:cNvPr id="7" name="Text Box 8"/>
          <p:cNvSpPr txBox="1">
            <a:spLocks/>
          </p:cNvSpPr>
          <p:nvPr/>
        </p:nvSpPr>
        <p:spPr bwMode="auto">
          <a:xfrm>
            <a:off x="5794693" y="1383666"/>
            <a:ext cx="2887345" cy="8863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ctr" anchorCtr="0" upright="1">
            <a:spAutoFit/>
          </a:bodyPr>
          <a:lstStyle/>
          <a:p>
            <a:pPr>
              <a:lnSpc>
                <a:spcPct val="115000"/>
              </a:lnSpc>
            </a:pPr>
            <a:r>
              <a:rPr lang="en-ZA" sz="1200" b="1" kern="1200" baseline="300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*</a:t>
            </a:r>
            <a:r>
              <a:rPr lang="en-ZA" sz="1200" b="1" dirty="0" smtClean="0">
                <a:solidFill>
                  <a:srgbClr val="000000"/>
                </a:solidFill>
                <a:latin typeface="Calibri"/>
                <a:ea typeface="MS Mincho"/>
                <a:cs typeface="Times New Roman"/>
              </a:rPr>
              <a:t>Sy</a:t>
            </a:r>
            <a:r>
              <a:rPr lang="en-ZA" sz="1200" b="1" kern="12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mptomatic </a:t>
            </a:r>
            <a:r>
              <a:rPr lang="en-ZA" sz="1200" b="1" kern="1200" dirty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for meningitis if </a:t>
            </a:r>
            <a:r>
              <a:rPr lang="en-ZA" sz="1200" b="1" u="sng" dirty="0" smtClean="0">
                <a:solidFill>
                  <a:srgbClr val="000000"/>
                </a:solidFill>
                <a:latin typeface="Calibri"/>
                <a:ea typeface="MS Mincho"/>
                <a:cs typeface="Times New Roman"/>
              </a:rPr>
              <a:t>either</a:t>
            </a:r>
            <a:r>
              <a:rPr lang="en-ZA" sz="1200" b="1" dirty="0" smtClean="0">
                <a:solidFill>
                  <a:srgbClr val="000000"/>
                </a:solidFill>
                <a:latin typeface="Calibri"/>
                <a:ea typeface="MS Mincho"/>
                <a:cs typeface="Times New Roman"/>
              </a:rPr>
              <a:t> </a:t>
            </a:r>
            <a:r>
              <a:rPr lang="en-ZA" sz="1200" b="1" kern="12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of </a:t>
            </a:r>
            <a:r>
              <a:rPr lang="en-ZA" sz="1200" b="1" kern="1200" dirty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the </a:t>
            </a:r>
            <a:r>
              <a:rPr lang="en-ZA" sz="1200" b="1" kern="12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following is present:</a:t>
            </a:r>
            <a:endParaRPr lang="en-ZA" sz="1100" dirty="0">
              <a:effectLst/>
              <a:latin typeface="Calibri"/>
              <a:ea typeface="MS Mincho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200" dirty="0" smtClean="0">
                <a:effectLst/>
                <a:latin typeface="Calibri"/>
                <a:cs typeface="Times New Roman"/>
              </a:rPr>
              <a:t>Headache</a:t>
            </a:r>
            <a:endParaRPr lang="en-ZA" dirty="0">
              <a:effectLst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1200" dirty="0" smtClean="0">
                <a:effectLst/>
                <a:latin typeface="Calibri"/>
                <a:cs typeface="Times New Roman"/>
              </a:rPr>
              <a:t>Confusion</a:t>
            </a:r>
            <a:endParaRPr lang="en-ZA" dirty="0">
              <a:effectLst/>
              <a:cs typeface="Times New Roman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757238" y="2974340"/>
            <a:ext cx="2965450" cy="53149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1200" b="1" kern="1200" dirty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Start </a:t>
            </a:r>
            <a:r>
              <a:rPr lang="en-ZA" sz="1200" b="1" dirty="0">
                <a:solidFill>
                  <a:srgbClr val="000000"/>
                </a:solidFill>
                <a:latin typeface="Calibri"/>
                <a:ea typeface="MS Mincho"/>
                <a:cs typeface="Times New Roman"/>
              </a:rPr>
              <a:t>f</a:t>
            </a:r>
            <a:r>
              <a:rPr lang="en-ZA" sz="1200" b="1" kern="12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luconazole </a:t>
            </a:r>
            <a:r>
              <a:rPr lang="en-ZA" sz="1200" b="1" dirty="0" smtClean="0">
                <a:latin typeface="Calibri"/>
                <a:ea typeface="MS Mincho"/>
                <a:cs typeface="Times New Roman"/>
              </a:rPr>
              <a:t>12</a:t>
            </a:r>
            <a:r>
              <a:rPr lang="en-ZA" sz="1200" b="1" kern="1200" dirty="0" smtClean="0">
                <a:effectLst/>
                <a:latin typeface="Calibri"/>
                <a:ea typeface="MS Mincho"/>
                <a:cs typeface="Times New Roman"/>
              </a:rPr>
              <a:t>00 </a:t>
            </a:r>
            <a:r>
              <a:rPr lang="en-ZA" sz="1200" b="1" kern="1200" dirty="0">
                <a:effectLst/>
                <a:latin typeface="Calibri"/>
                <a:ea typeface="MS Mincho"/>
                <a:cs typeface="Times New Roman"/>
              </a:rPr>
              <a:t>mg daily </a:t>
            </a:r>
            <a:r>
              <a:rPr lang="en-ZA" sz="1200" b="1" u="sng" kern="1200" dirty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and</a:t>
            </a:r>
            <a:r>
              <a:rPr lang="en-ZA" sz="1200" b="1" kern="1200" dirty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 refer immediately for lumbar puncture </a:t>
            </a:r>
            <a:endParaRPr lang="en-ZA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9" name="Text Box 303"/>
          <p:cNvSpPr txBox="1">
            <a:spLocks/>
          </p:cNvSpPr>
          <p:nvPr/>
        </p:nvSpPr>
        <p:spPr>
          <a:xfrm>
            <a:off x="461963" y="3698240"/>
            <a:ext cx="1758315" cy="432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1200" kern="120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Lumbar puncture (+)</a:t>
            </a:r>
            <a:endParaRPr lang="en-ZA" sz="1100">
              <a:effectLst/>
              <a:latin typeface="Calibri"/>
              <a:ea typeface="MS Mincho"/>
              <a:cs typeface="Times New Roman"/>
            </a:endParaRPr>
          </a:p>
        </p:txBody>
      </p:sp>
      <p:cxnSp>
        <p:nvCxnSpPr>
          <p:cNvPr id="10" name="Elbow Connector 9"/>
          <p:cNvCxnSpPr>
            <a:cxnSpLocks noChangeShapeType="1"/>
          </p:cNvCxnSpPr>
          <p:nvPr/>
        </p:nvCxnSpPr>
        <p:spPr bwMode="auto">
          <a:xfrm rot="5400000">
            <a:off x="1761808" y="3884295"/>
            <a:ext cx="790575" cy="635"/>
          </a:xfrm>
          <a:prstGeom prst="bentConnector3">
            <a:avLst>
              <a:gd name="adj1" fmla="val 49958"/>
            </a:avLst>
          </a:prstGeom>
          <a:noFill/>
          <a:ln w="19050">
            <a:solidFill>
              <a:srgbClr val="0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 Box 299"/>
          <p:cNvSpPr txBox="1">
            <a:spLocks/>
          </p:cNvSpPr>
          <p:nvPr/>
        </p:nvSpPr>
        <p:spPr>
          <a:xfrm>
            <a:off x="2050733" y="1047115"/>
            <a:ext cx="989965" cy="386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1000" kern="1200" dirty="0">
                <a:solidFill>
                  <a:srgbClr val="000000"/>
                </a:solidFill>
                <a:effectLst/>
                <a:latin typeface="Times New Roman"/>
                <a:ea typeface="MS Mincho"/>
                <a:cs typeface="Times New Roman"/>
              </a:rPr>
              <a:t>POSITIVE</a:t>
            </a:r>
            <a:endParaRPr lang="en-ZA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13" name="Text Box 304"/>
          <p:cNvSpPr txBox="1">
            <a:spLocks/>
          </p:cNvSpPr>
          <p:nvPr/>
        </p:nvSpPr>
        <p:spPr>
          <a:xfrm>
            <a:off x="4919663" y="661035"/>
            <a:ext cx="840581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1000" kern="1200" dirty="0">
                <a:solidFill>
                  <a:srgbClr val="000000"/>
                </a:solidFill>
                <a:effectLst/>
                <a:latin typeface="Times New Roman"/>
                <a:ea typeface="MS Mincho"/>
                <a:cs typeface="Times New Roman"/>
              </a:rPr>
              <a:t>NEGATIVE</a:t>
            </a:r>
            <a:endParaRPr lang="en-ZA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385888" y="1381126"/>
            <a:ext cx="3533776" cy="8451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Contact patient for urgent follow-up</a:t>
            </a:r>
            <a:endParaRPr lang="en-ZA" sz="1100" dirty="0">
              <a:effectLst/>
              <a:latin typeface="Calibri"/>
              <a:ea typeface="Times New Roman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Screen for symptoms of meningitis</a:t>
            </a:r>
            <a:r>
              <a:rPr lang="en-US" sz="1200" b="1" kern="1200" baseline="300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*</a:t>
            </a:r>
            <a:endParaRPr lang="en-ZA" sz="1100" dirty="0">
              <a:effectLst/>
              <a:latin typeface="Calibri"/>
              <a:ea typeface="Times New Roman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Check for 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special situations</a:t>
            </a:r>
            <a:r>
              <a:rPr lang="en-ZA" sz="1100" b="1" baseline="30000" dirty="0" smtClean="0">
                <a:solidFill>
                  <a:srgbClr val="000000"/>
                </a:solidFill>
                <a:cs typeface="Times New Roman"/>
              </a:rPr>
              <a:t>†</a:t>
            </a:r>
            <a:endParaRPr lang="en-ZA" sz="1100" dirty="0">
              <a:effectLst/>
              <a:latin typeface="Calibri"/>
              <a:ea typeface="MS Mincho"/>
              <a:cs typeface="Times New Roman"/>
            </a:endParaRPr>
          </a:p>
        </p:txBody>
      </p:sp>
      <p:cxnSp>
        <p:nvCxnSpPr>
          <p:cNvPr id="15" name="Straight Arrow Connector 20"/>
          <p:cNvCxnSpPr>
            <a:cxnSpLocks/>
          </p:cNvCxnSpPr>
          <p:nvPr/>
        </p:nvCxnSpPr>
        <p:spPr bwMode="auto">
          <a:xfrm rot="5400000">
            <a:off x="2026285" y="2356168"/>
            <a:ext cx="252095" cy="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385888" y="2459990"/>
            <a:ext cx="1494155" cy="276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1200" b="1" kern="1200">
                <a:effectLst/>
                <a:latin typeface="Calibri"/>
                <a:ea typeface="MS Mincho"/>
                <a:cs typeface="Times New Roman"/>
              </a:rPr>
              <a:t>Symptomatic</a:t>
            </a:r>
            <a:endParaRPr lang="en-ZA" sz="1100">
              <a:effectLst/>
              <a:latin typeface="Calibri"/>
              <a:ea typeface="MS Mincho"/>
              <a:cs typeface="Times New Roman"/>
            </a:endParaRPr>
          </a:p>
        </p:txBody>
      </p:sp>
      <p:cxnSp>
        <p:nvCxnSpPr>
          <p:cNvPr id="17" name="Straight Arrow Connector 21"/>
          <p:cNvCxnSpPr>
            <a:cxnSpLocks/>
          </p:cNvCxnSpPr>
          <p:nvPr/>
        </p:nvCxnSpPr>
        <p:spPr bwMode="auto">
          <a:xfrm rot="16200000" flipH="1">
            <a:off x="4083685" y="2356168"/>
            <a:ext cx="252095" cy="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411538" y="2459990"/>
            <a:ext cx="1508125" cy="333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kern="1200">
                <a:effectLst/>
                <a:latin typeface="Calibri"/>
                <a:ea typeface="Times New Roman"/>
                <a:cs typeface="Times New Roman"/>
              </a:rPr>
              <a:t>Asymptomatic</a:t>
            </a:r>
            <a:r>
              <a:rPr lang="en-GB" sz="1200" b="1" baseline="30000">
                <a:effectLst/>
                <a:latin typeface="Calibri"/>
                <a:ea typeface="Times New Roman"/>
                <a:cs typeface="Times New Roman"/>
              </a:rPr>
              <a:t>§</a:t>
            </a:r>
            <a:endParaRPr lang="en-ZA" sz="1200">
              <a:effectLst/>
              <a:latin typeface="Myriad Pro"/>
              <a:ea typeface="Times New Roman"/>
              <a:cs typeface="Times New Roman"/>
            </a:endParaRPr>
          </a:p>
        </p:txBody>
      </p:sp>
      <p:cxnSp>
        <p:nvCxnSpPr>
          <p:cNvPr id="19" name="Straight Arrow Connector 22"/>
          <p:cNvCxnSpPr>
            <a:cxnSpLocks/>
          </p:cNvCxnSpPr>
          <p:nvPr/>
        </p:nvCxnSpPr>
        <p:spPr bwMode="auto">
          <a:xfrm rot="5400000">
            <a:off x="2078673" y="2887980"/>
            <a:ext cx="173990" cy="0"/>
          </a:xfrm>
          <a:prstGeom prst="bentConnector3">
            <a:avLst>
              <a:gd name="adj1" fmla="val -27741"/>
            </a:avLst>
          </a:prstGeom>
          <a:noFill/>
          <a:ln w="19050">
            <a:solidFill>
              <a:srgbClr val="0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28"/>
          <p:cNvCxnSpPr>
            <a:cxnSpLocks/>
          </p:cNvCxnSpPr>
          <p:nvPr/>
        </p:nvCxnSpPr>
        <p:spPr bwMode="auto">
          <a:xfrm rot="5400000">
            <a:off x="3445828" y="3531870"/>
            <a:ext cx="1475740" cy="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3080068" y="4279265"/>
            <a:ext cx="2477770" cy="575945"/>
          </a:xfrm>
          <a:prstGeom prst="rect">
            <a:avLst/>
          </a:prstGeom>
          <a:solidFill>
            <a:srgbClr val="FABF8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ZA" sz="1200" b="1" kern="12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Fluconazole</a:t>
            </a:r>
            <a:r>
              <a:rPr lang="en-ZA" sz="1200" kern="12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 </a:t>
            </a:r>
            <a:r>
              <a:rPr lang="en-ZA" sz="1200" kern="1200" dirty="0" smtClean="0">
                <a:effectLst/>
                <a:latin typeface="Calibri"/>
                <a:ea typeface="MS Mincho"/>
                <a:cs typeface="Times New Roman"/>
              </a:rPr>
              <a:t>800 </a:t>
            </a:r>
            <a:r>
              <a:rPr lang="en-ZA" sz="1200" kern="1200" dirty="0">
                <a:effectLst/>
                <a:latin typeface="Calibri"/>
                <a:ea typeface="MS Mincho"/>
                <a:cs typeface="Times New Roman"/>
              </a:rPr>
              <a:t>mg </a:t>
            </a:r>
            <a:r>
              <a:rPr lang="en-ZA" sz="1200" kern="12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daily for </a:t>
            </a:r>
          </a:p>
          <a:p>
            <a:pPr algn="ctr">
              <a:lnSpc>
                <a:spcPct val="115000"/>
              </a:lnSpc>
            </a:pPr>
            <a:r>
              <a:rPr lang="en-ZA" sz="1200" b="1" kern="12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2 weeks</a:t>
            </a:r>
            <a:r>
              <a:rPr lang="en-ZA" sz="1200" kern="12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 as </a:t>
            </a:r>
            <a:r>
              <a:rPr lang="en-ZA" sz="1200" u="sng" kern="1200" dirty="0" smtClean="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outpatient</a:t>
            </a:r>
            <a:endParaRPr lang="en-ZA" sz="1100" u="sng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57213" y="4288790"/>
            <a:ext cx="2483485" cy="566420"/>
          </a:xfrm>
          <a:prstGeom prst="rect">
            <a:avLst/>
          </a:prstGeom>
          <a:solidFill>
            <a:srgbClr val="FABF8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/>
            <a:r>
              <a:rPr lang="en-ZA" sz="1200" b="1" kern="1200" dirty="0">
                <a:effectLst/>
                <a:cs typeface="Times New Roman"/>
              </a:rPr>
              <a:t>Amphotericin </a:t>
            </a:r>
            <a:r>
              <a:rPr lang="en-ZA" sz="1200" b="1" kern="1200" dirty="0" smtClean="0">
                <a:effectLst/>
                <a:cs typeface="Times New Roman"/>
              </a:rPr>
              <a:t>B </a:t>
            </a:r>
            <a:r>
              <a:rPr lang="en-ZA" sz="1200" b="1" u="sng" kern="1200" dirty="0" smtClean="0">
                <a:effectLst/>
                <a:cs typeface="Times New Roman"/>
              </a:rPr>
              <a:t>plus</a:t>
            </a:r>
            <a:r>
              <a:rPr lang="en-ZA" sz="1200" b="1" kern="1200" dirty="0" smtClean="0">
                <a:effectLst/>
                <a:cs typeface="Times New Roman"/>
              </a:rPr>
              <a:t> fluconazole </a:t>
            </a:r>
            <a:r>
              <a:rPr lang="en-ZA" sz="1200" kern="1200" dirty="0" smtClean="0">
                <a:effectLst/>
                <a:cs typeface="Times New Roman"/>
              </a:rPr>
              <a:t>800 mg daily for </a:t>
            </a:r>
            <a:r>
              <a:rPr lang="en-ZA" sz="1200" b="1" kern="1200" dirty="0">
                <a:solidFill>
                  <a:srgbClr val="000000"/>
                </a:solidFill>
                <a:effectLst/>
                <a:cs typeface="Times New Roman"/>
              </a:rPr>
              <a:t>2 weeks</a:t>
            </a:r>
            <a:r>
              <a:rPr lang="en-ZA" sz="1200" kern="1200" dirty="0">
                <a:solidFill>
                  <a:srgbClr val="000000"/>
                </a:solidFill>
                <a:effectLst/>
                <a:cs typeface="Times New Roman"/>
              </a:rPr>
              <a:t> in </a:t>
            </a:r>
            <a:r>
              <a:rPr lang="en-ZA" sz="1200" u="sng" kern="1200" dirty="0">
                <a:solidFill>
                  <a:srgbClr val="000000"/>
                </a:solidFill>
                <a:effectLst/>
                <a:cs typeface="Times New Roman"/>
              </a:rPr>
              <a:t>hospital</a:t>
            </a:r>
            <a:endParaRPr lang="en-ZA" u="sng" dirty="0">
              <a:effectLst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 bwMode="auto">
          <a:xfrm rot="5400000">
            <a:off x="4122107" y="4948238"/>
            <a:ext cx="17970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540386" y="5058001"/>
            <a:ext cx="5000624" cy="8751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342265" algn="ctr">
              <a:lnSpc>
                <a:spcPct val="115000"/>
              </a:lnSpc>
            </a:pPr>
            <a:r>
              <a:rPr lang="en-US" sz="1100" b="1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Fluconazole </a:t>
            </a:r>
            <a:r>
              <a:rPr lang="en-US" sz="1100" b="1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400 mg daily for 2 </a:t>
            </a:r>
            <a:r>
              <a:rPr lang="en-US" sz="1100" b="1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months then 200 </a:t>
            </a:r>
            <a:r>
              <a:rPr lang="en-US" sz="1100" b="1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mg </a:t>
            </a:r>
            <a:r>
              <a:rPr lang="en-US" sz="1100" b="1" kern="1200" dirty="0" smtClean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daily</a:t>
            </a:r>
          </a:p>
          <a:p>
            <a:pPr marL="342265" algn="ctr">
              <a:lnSpc>
                <a:spcPct val="115000"/>
              </a:lnSpc>
            </a:pPr>
            <a:r>
              <a:rPr lang="en-ZA" sz="1100" dirty="0" smtClean="0">
                <a:solidFill>
                  <a:srgbClr val="000000"/>
                </a:solidFill>
                <a:ea typeface="Times New Roman"/>
                <a:cs typeface="Times New Roman"/>
              </a:rPr>
              <a:t>Continue fluconazole for minimum </a:t>
            </a:r>
            <a:r>
              <a:rPr lang="en-ZA" sz="1100" dirty="0">
                <a:solidFill>
                  <a:srgbClr val="000000"/>
                </a:solidFill>
                <a:ea typeface="Times New Roman"/>
                <a:cs typeface="Times New Roman"/>
              </a:rPr>
              <a:t>of 1 year in total and </a:t>
            </a:r>
            <a:r>
              <a:rPr lang="en-ZA" sz="1100" dirty="0" smtClean="0">
                <a:solidFill>
                  <a:srgbClr val="000000"/>
                </a:solidFill>
                <a:ea typeface="Times New Roman"/>
                <a:cs typeface="Times New Roman"/>
              </a:rPr>
              <a:t>discontinue </a:t>
            </a:r>
            <a:r>
              <a:rPr lang="en-ZA" sz="1100" dirty="0">
                <a:solidFill>
                  <a:srgbClr val="000000"/>
                </a:solidFill>
                <a:ea typeface="Times New Roman"/>
                <a:cs typeface="Times New Roman"/>
              </a:rPr>
              <a:t>when </a:t>
            </a:r>
            <a:r>
              <a:rPr lang="en-ZA" sz="1100" dirty="0" smtClean="0">
                <a:solidFill>
                  <a:srgbClr val="000000"/>
                </a:solidFill>
                <a:ea typeface="Times New Roman"/>
                <a:cs typeface="Times New Roman"/>
              </a:rPr>
              <a:t>patient </a:t>
            </a:r>
            <a:r>
              <a:rPr lang="en-ZA" sz="1100" dirty="0">
                <a:solidFill>
                  <a:srgbClr val="000000"/>
                </a:solidFill>
                <a:ea typeface="Times New Roman"/>
                <a:cs typeface="Times New Roman"/>
              </a:rPr>
              <a:t>has had two CD4 counts </a:t>
            </a:r>
            <a:r>
              <a:rPr lang="en-ZA" sz="1100" dirty="0" smtClean="0">
                <a:solidFill>
                  <a:srgbClr val="000000"/>
                </a:solidFill>
                <a:ea typeface="Times New Roman"/>
                <a:cs typeface="Times New Roman"/>
              </a:rPr>
              <a:t>&gt;200 </a:t>
            </a:r>
            <a:r>
              <a:rPr lang="en-ZA" sz="1100" dirty="0">
                <a:solidFill>
                  <a:srgbClr val="000000"/>
                </a:solidFill>
                <a:ea typeface="Times New Roman"/>
                <a:cs typeface="Times New Roman"/>
              </a:rPr>
              <a:t>taken at least 6 months apart</a:t>
            </a:r>
            <a:endParaRPr lang="en-ZA" sz="1050" dirty="0">
              <a:effectLst/>
              <a:latin typeface="Calibri"/>
              <a:ea typeface="Times New Roman"/>
            </a:endParaRPr>
          </a:p>
        </p:txBody>
      </p:sp>
      <p:sp>
        <p:nvSpPr>
          <p:cNvPr id="27" name="Text Box 31"/>
          <p:cNvSpPr txBox="1">
            <a:spLocks/>
          </p:cNvSpPr>
          <p:nvPr/>
        </p:nvSpPr>
        <p:spPr>
          <a:xfrm>
            <a:off x="2219643" y="3650615"/>
            <a:ext cx="1676400" cy="2857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1200" kern="1200">
                <a:solidFill>
                  <a:srgbClr val="000000"/>
                </a:solidFill>
                <a:effectLst/>
                <a:latin typeface="Calibri"/>
                <a:ea typeface="MS Mincho"/>
                <a:cs typeface="Times New Roman"/>
              </a:rPr>
              <a:t>Lumbar puncture (-)</a:t>
            </a:r>
            <a:endParaRPr lang="en-ZA" sz="1100">
              <a:effectLst/>
              <a:latin typeface="Calibri"/>
              <a:ea typeface="MS Mincho"/>
              <a:cs typeface="Times New Roman"/>
            </a:endParaRPr>
          </a:p>
        </p:txBody>
      </p:sp>
      <p:cxnSp>
        <p:nvCxnSpPr>
          <p:cNvPr id="28" name="Straight Arrow Connector 27"/>
          <p:cNvCxnSpPr>
            <a:cxnSpLocks/>
          </p:cNvCxnSpPr>
          <p:nvPr/>
        </p:nvCxnSpPr>
        <p:spPr bwMode="auto">
          <a:xfrm>
            <a:off x="2154238" y="3945255"/>
            <a:ext cx="201612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15"/>
          <p:cNvCxnSpPr>
            <a:cxnSpLocks noChangeShapeType="1"/>
            <a:stCxn id="2" idx="2"/>
            <a:endCxn id="14" idx="0"/>
          </p:cNvCxnSpPr>
          <p:nvPr/>
        </p:nvCxnSpPr>
        <p:spPr bwMode="auto">
          <a:xfrm rot="16200000" flipH="1">
            <a:off x="2925088" y="1153438"/>
            <a:ext cx="455374" cy="1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>
                <a:lumMod val="100000"/>
                <a:lumOff val="0"/>
              </a:schemeClr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Arrow Connector 29"/>
          <p:cNvCxnSpPr>
            <a:cxnSpLocks/>
          </p:cNvCxnSpPr>
          <p:nvPr/>
        </p:nvCxnSpPr>
        <p:spPr bwMode="auto">
          <a:xfrm rot="5400000">
            <a:off x="2087245" y="4959013"/>
            <a:ext cx="17970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3101813" y="6142642"/>
            <a:ext cx="2477769" cy="5317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1200" kern="1200" dirty="0">
                <a:effectLst/>
                <a:latin typeface="Calibri"/>
                <a:ea typeface="MS Mincho"/>
                <a:cs typeface="Times New Roman"/>
              </a:rPr>
              <a:t>Start </a:t>
            </a:r>
            <a:r>
              <a:rPr lang="en-ZA" sz="1200" b="1" kern="1200" dirty="0">
                <a:effectLst/>
                <a:latin typeface="Calibri"/>
                <a:ea typeface="MS Mincho"/>
                <a:cs typeface="Times New Roman"/>
              </a:rPr>
              <a:t>ART</a:t>
            </a:r>
            <a:r>
              <a:rPr lang="en-ZA" sz="1200" kern="1200" dirty="0">
                <a:effectLst/>
                <a:latin typeface="Calibri"/>
                <a:ea typeface="MS Mincho"/>
                <a:cs typeface="Times New Roman"/>
              </a:rPr>
              <a:t> after </a:t>
            </a:r>
            <a:r>
              <a:rPr lang="en-ZA" sz="1200" u="sng" kern="1200" dirty="0">
                <a:effectLst/>
                <a:latin typeface="Calibri"/>
                <a:ea typeface="MS Mincho"/>
                <a:cs typeface="Times New Roman"/>
              </a:rPr>
              <a:t>2 weeks</a:t>
            </a:r>
            <a:r>
              <a:rPr lang="en-ZA" sz="1200" kern="1200" dirty="0">
                <a:effectLst/>
                <a:latin typeface="Calibri"/>
                <a:ea typeface="MS Mincho"/>
                <a:cs typeface="Times New Roman"/>
              </a:rPr>
              <a:t> of antifungal </a:t>
            </a:r>
            <a:r>
              <a:rPr lang="en-ZA" sz="1200" kern="1200" dirty="0" smtClean="0">
                <a:effectLst/>
                <a:latin typeface="Calibri"/>
                <a:ea typeface="MS Mincho"/>
                <a:cs typeface="Times New Roman"/>
              </a:rPr>
              <a:t>therapy</a:t>
            </a:r>
            <a:r>
              <a:rPr lang="en-ZA" sz="1100" dirty="0">
                <a:solidFill>
                  <a:srgbClr val="FFFFFF"/>
                </a:solidFill>
                <a:effectLst/>
                <a:latin typeface="Calibri"/>
                <a:ea typeface="MS Mincho"/>
                <a:cs typeface="Times New Roman"/>
              </a:rPr>
              <a:t> </a:t>
            </a:r>
            <a:endParaRPr lang="en-ZA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557214" y="6142642"/>
            <a:ext cx="2483484" cy="5317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1200" kern="1200" dirty="0">
                <a:effectLst/>
                <a:latin typeface="Calibri"/>
                <a:ea typeface="MS Mincho"/>
                <a:cs typeface="Times New Roman"/>
              </a:rPr>
              <a:t>Start </a:t>
            </a:r>
            <a:r>
              <a:rPr lang="en-ZA" sz="1200" b="1" kern="1200" dirty="0">
                <a:effectLst/>
                <a:latin typeface="Calibri"/>
                <a:ea typeface="MS Mincho"/>
                <a:cs typeface="Times New Roman"/>
              </a:rPr>
              <a:t>ART</a:t>
            </a:r>
            <a:r>
              <a:rPr lang="en-ZA" sz="1200" kern="1200" dirty="0">
                <a:effectLst/>
                <a:latin typeface="Calibri"/>
                <a:ea typeface="MS Mincho"/>
                <a:cs typeface="Times New Roman"/>
              </a:rPr>
              <a:t> after </a:t>
            </a:r>
            <a:r>
              <a:rPr lang="en-ZA" sz="1200" u="sng" kern="1200" dirty="0" smtClean="0">
                <a:effectLst/>
                <a:latin typeface="Calibri"/>
                <a:ea typeface="MS Mincho"/>
                <a:cs typeface="Times New Roman"/>
              </a:rPr>
              <a:t>4-6 </a:t>
            </a:r>
            <a:r>
              <a:rPr lang="en-ZA" sz="1200" u="sng" kern="1200" dirty="0">
                <a:effectLst/>
                <a:latin typeface="Calibri"/>
                <a:ea typeface="MS Mincho"/>
                <a:cs typeface="Times New Roman"/>
              </a:rPr>
              <a:t>weeks</a:t>
            </a:r>
            <a:r>
              <a:rPr lang="en-ZA" sz="1200" kern="1200" dirty="0">
                <a:effectLst/>
                <a:latin typeface="Calibri"/>
                <a:ea typeface="MS Mincho"/>
                <a:cs typeface="Times New Roman"/>
              </a:rPr>
              <a:t> of antifungal </a:t>
            </a:r>
            <a:r>
              <a:rPr lang="en-ZA" sz="1200" kern="1200" dirty="0" smtClean="0">
                <a:effectLst/>
                <a:latin typeface="Calibri"/>
                <a:ea typeface="MS Mincho"/>
                <a:cs typeface="Times New Roman"/>
              </a:rPr>
              <a:t>therapy</a:t>
            </a:r>
            <a:r>
              <a:rPr lang="en-ZA" sz="1100" dirty="0">
                <a:solidFill>
                  <a:srgbClr val="FFFFFF"/>
                </a:solidFill>
                <a:effectLst/>
                <a:latin typeface="Calibri"/>
                <a:ea typeface="MS Mincho"/>
                <a:cs typeface="Times New Roman"/>
              </a:rPr>
              <a:t> </a:t>
            </a:r>
            <a:endParaRPr lang="en-ZA" sz="1100" dirty="0">
              <a:effectLst/>
              <a:latin typeface="Calibri"/>
              <a:ea typeface="MS Mincho"/>
              <a:cs typeface="Times New Roman"/>
            </a:endParaRP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 bwMode="auto">
          <a:xfrm>
            <a:off x="4211960" y="5933160"/>
            <a:ext cx="0" cy="23214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Arrow Connector 33"/>
          <p:cNvCxnSpPr>
            <a:cxnSpLocks/>
          </p:cNvCxnSpPr>
          <p:nvPr/>
        </p:nvCxnSpPr>
        <p:spPr bwMode="auto">
          <a:xfrm>
            <a:off x="2152332" y="5933160"/>
            <a:ext cx="0" cy="23214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3344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676456" cy="2577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2447" y="6263959"/>
            <a:ext cx="7388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Source: </a:t>
            </a:r>
            <a:r>
              <a:rPr lang="en-ZA" dirty="0" err="1" smtClean="0"/>
              <a:t>Immy</a:t>
            </a:r>
            <a:r>
              <a:rPr lang="en-ZA" dirty="0" smtClean="0"/>
              <a:t> CrAg LFA package insert (reprinted with permission from </a:t>
            </a:r>
            <a:r>
              <a:rPr lang="en-ZA" dirty="0" err="1" smtClean="0"/>
              <a:t>Immy</a:t>
            </a:r>
            <a:r>
              <a:rPr lang="en-ZA" dirty="0" smtClean="0"/>
              <a:t>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5255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222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Nelesh Govender</dc:creator>
  <cp:lastModifiedBy>Nelesh Govender</cp:lastModifiedBy>
  <cp:revision>281</cp:revision>
  <cp:lastPrinted>2012-11-26T09:58:32Z</cp:lastPrinted>
  <dcterms:created xsi:type="dcterms:W3CDTF">2012-11-21T06:19:41Z</dcterms:created>
  <dcterms:modified xsi:type="dcterms:W3CDTF">2013-05-10T08:14:07Z</dcterms:modified>
</cp:coreProperties>
</file>